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1" r:id="rId4"/>
    <p:sldId id="278" r:id="rId5"/>
    <p:sldId id="258" r:id="rId6"/>
    <p:sldId id="270" r:id="rId7"/>
    <p:sldId id="267" r:id="rId8"/>
    <p:sldId id="274" r:id="rId9"/>
    <p:sldId id="276" r:id="rId10"/>
    <p:sldId id="281" r:id="rId11"/>
    <p:sldId id="269" r:id="rId12"/>
    <p:sldId id="277" r:id="rId13"/>
    <p:sldId id="260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9C20"/>
    <a:srgbClr val="4B4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8" autoAdjust="0"/>
    <p:restoredTop sz="94660"/>
  </p:normalViewPr>
  <p:slideViewPr>
    <p:cSldViewPr snapToGrid="0">
      <p:cViewPr>
        <p:scale>
          <a:sx n="116" d="100"/>
          <a:sy n="116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33AC1F-77ED-41C3-9FC9-A7D91306D8AC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44666B-4819-4B9E-B1E5-CB516C750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62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33AC1F-77ED-41C3-9FC9-A7D91306D8AC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44666B-4819-4B9E-B1E5-CB516C750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72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33AC1F-77ED-41C3-9FC9-A7D91306D8AC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44666B-4819-4B9E-B1E5-CB516C750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87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50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31190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AD44666B-4819-4B9E-B1E5-CB516C750A5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5B9BD5"/>
              </a:clrFrom>
              <a:clrTo>
                <a:srgbClr val="5B9BD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36284" y="4090176"/>
            <a:ext cx="2255716" cy="27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27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33AC1F-77ED-41C3-9FC9-A7D91306D8AC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44666B-4819-4B9E-B1E5-CB516C750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96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33AC1F-77ED-41C3-9FC9-A7D91306D8AC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44666B-4819-4B9E-B1E5-CB516C750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29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33AC1F-77ED-41C3-9FC9-A7D91306D8AC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44666B-4819-4B9E-B1E5-CB516C750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72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33AC1F-77ED-41C3-9FC9-A7D91306D8AC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44666B-4819-4B9E-B1E5-CB516C750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915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33AC1F-77ED-41C3-9FC9-A7D91306D8AC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44666B-4819-4B9E-B1E5-CB516C750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417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33AC1F-77ED-41C3-9FC9-A7D91306D8AC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44666B-4819-4B9E-B1E5-CB516C750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8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31190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AD44666B-4819-4B9E-B1E5-CB516C750A5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5B9BD5"/>
              </a:clrFrom>
              <a:clrTo>
                <a:srgbClr val="5B9BD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57614" y="3964056"/>
            <a:ext cx="2255716" cy="27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32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33AC1F-77ED-41C3-9FC9-A7D91306D8AC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44666B-4819-4B9E-B1E5-CB516C750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03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33AC1F-77ED-41C3-9FC9-A7D91306D8AC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44666B-4819-4B9E-B1E5-CB516C750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16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33AC1F-77ED-41C3-9FC9-A7D91306D8AC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44666B-4819-4B9E-B1E5-CB516C750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00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33AC1F-77ED-41C3-9FC9-A7D91306D8AC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44666B-4819-4B9E-B1E5-CB516C750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33AC1F-77ED-41C3-9FC9-A7D91306D8AC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44666B-4819-4B9E-B1E5-CB516C750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33AC1F-77ED-41C3-9FC9-A7D91306D8AC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44666B-4819-4B9E-B1E5-CB516C750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68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33AC1F-77ED-41C3-9FC9-A7D91306D8AC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44666B-4819-4B9E-B1E5-CB516C750A5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5B9BD5"/>
              </a:clrFrom>
              <a:clrTo>
                <a:srgbClr val="5B9BD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57614" y="3964056"/>
            <a:ext cx="2255716" cy="27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01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33AC1F-77ED-41C3-9FC9-A7D91306D8AC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44666B-4819-4B9E-B1E5-CB516C750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94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33AC1F-77ED-41C3-9FC9-A7D91306D8AC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44666B-4819-4B9E-B1E5-CB516C750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80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33AC1F-77ED-41C3-9FC9-A7D91306D8AC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44666B-4819-4B9E-B1E5-CB516C750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83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MTA subway map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3" r="6323" b="7037"/>
          <a:stretch/>
        </p:blipFill>
        <p:spPr bwMode="auto">
          <a:xfrm>
            <a:off x="-1" y="0"/>
            <a:ext cx="121860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5000">
                <a:schemeClr val="tx2">
                  <a:alpha val="85000"/>
                </a:schemeClr>
              </a:gs>
              <a:gs pos="92000">
                <a:schemeClr val="tx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FreightSans Pro Book" panose="02000606030000020004" pitchFamily="50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C8C8F-2D4B-4525-933A-1975A8F48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62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FreightSans Pro Book" panose="0200060603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FreightSans Pro Book" panose="0200060603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FreightSans Pro Book" panose="0200060603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FreightSans Pro Book" panose="0200060603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eightSans Pro Book" panose="0200060603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eightSans Pro Book" panose="0200060603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MTA subway map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3" r="6323" b="7037"/>
          <a:stretch/>
        </p:blipFill>
        <p:spPr bwMode="auto">
          <a:xfrm>
            <a:off x="-1" y="0"/>
            <a:ext cx="121860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829347"/>
            <a:ext cx="12192000" cy="3199306"/>
          </a:xfrm>
          <a:prstGeom prst="rect">
            <a:avLst/>
          </a:prstGeom>
          <a:gradFill flip="none" rotWithShape="1">
            <a:gsLst>
              <a:gs pos="59000">
                <a:schemeClr val="tx2"/>
              </a:gs>
              <a:gs pos="9000">
                <a:schemeClr val="tx2"/>
              </a:gs>
              <a:gs pos="100000">
                <a:schemeClr val="bg2">
                  <a:lumMod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FreightSans Pro Book" panose="02000606030000020004" pitchFamily="50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C8C8F-2D4B-4525-933A-1975A8F48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1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FreightSans Pro Book" panose="0200060603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FreightSans Pro Book" panose="0200060603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FreightSans Pro Book" panose="0200060603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FreightSans Pro Book" panose="0200060603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eightSans Pro Book" panose="0200060603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eightSans Pro Book" panose="0200060603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Women Yes Women Tech</a:t>
            </a:r>
            <a:br>
              <a:rPr lang="en-US" dirty="0" smtClean="0"/>
            </a:br>
            <a:r>
              <a:rPr lang="en-US" dirty="0" smtClean="0"/>
              <a:t>Gala – Fundraising - Awareness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3263" y="3602038"/>
            <a:ext cx="6245475" cy="1655762"/>
          </a:xfrm>
        </p:spPr>
        <p:txBody>
          <a:bodyPr/>
          <a:lstStyle/>
          <a:p>
            <a:r>
              <a:rPr lang="en-US" dirty="0" smtClean="0">
                <a:solidFill>
                  <a:srgbClr val="DF9C20"/>
                </a:solidFill>
              </a:rPr>
              <a:t>Leveraging NYC Subway Data to </a:t>
            </a:r>
            <a:r>
              <a:rPr lang="en-US" dirty="0" smtClean="0">
                <a:solidFill>
                  <a:srgbClr val="DF9C20"/>
                </a:solidFill>
              </a:rPr>
              <a:t>Optimize </a:t>
            </a:r>
            <a:r>
              <a:rPr lang="en-US" dirty="0" smtClean="0">
                <a:solidFill>
                  <a:srgbClr val="DF9C20"/>
                </a:solidFill>
              </a:rPr>
              <a:t>Participation, Fundraising, and Awareness</a:t>
            </a:r>
            <a:endParaRPr lang="en-US" dirty="0">
              <a:solidFill>
                <a:srgbClr val="DF9C20"/>
              </a:solidFill>
            </a:endParaRPr>
          </a:p>
        </p:txBody>
      </p:sp>
      <p:pic>
        <p:nvPicPr>
          <p:cNvPr id="2054" name="Picture 6" descr="Image result for mt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20" y="302063"/>
            <a:ext cx="83202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68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Overlapped Objectives</a:t>
            </a:r>
            <a:endParaRPr lang="en-US" dirty="0"/>
          </a:p>
        </p:txBody>
      </p:sp>
      <p:pic>
        <p:nvPicPr>
          <p:cNvPr id="16386" name="Picture 2" descr="finalma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374" y="1427060"/>
            <a:ext cx="6204717" cy="466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16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Stations Recommended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7" y="1985407"/>
            <a:ext cx="3360774" cy="395576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42 St. Port Authority</a:t>
            </a:r>
          </a:p>
          <a:p>
            <a:pPr marL="457200" lvl="1" indent="0">
              <a:buNone/>
            </a:pPr>
            <a:r>
              <a:rPr lang="en-US" dirty="0" smtClean="0"/>
              <a:t>Grand Central </a:t>
            </a:r>
          </a:p>
          <a:p>
            <a:pPr marL="457200" lvl="1" indent="0">
              <a:buNone/>
            </a:pPr>
            <a:r>
              <a:rPr lang="en-US" dirty="0" smtClean="0"/>
              <a:t>Herald Sq.</a:t>
            </a:r>
          </a:p>
          <a:p>
            <a:pPr marL="457200" lvl="1" indent="0">
              <a:buNone/>
            </a:pPr>
            <a:r>
              <a:rPr lang="en-US" dirty="0" smtClean="0"/>
              <a:t>Fulton St.</a:t>
            </a:r>
          </a:p>
          <a:p>
            <a:pPr marL="457200" lvl="1" indent="0">
              <a:buNone/>
            </a:pPr>
            <a:r>
              <a:rPr lang="en-US" dirty="0" smtClean="0"/>
              <a:t>Union Sq.</a:t>
            </a:r>
          </a:p>
          <a:p>
            <a:pPr marL="457200" lvl="1" indent="0">
              <a:buNone/>
            </a:pPr>
            <a:r>
              <a:rPr lang="en-US" dirty="0" smtClean="0"/>
              <a:t>Penn Station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959306" y="1685763"/>
            <a:ext cx="0" cy="4223765"/>
          </a:xfrm>
          <a:prstGeom prst="line">
            <a:avLst/>
          </a:prstGeom>
          <a:ln w="25400">
            <a:solidFill>
              <a:srgbClr val="DF9C2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4308858" y="1985407"/>
            <a:ext cx="3275640" cy="39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116</a:t>
            </a:r>
            <a:r>
              <a:rPr lang="en-US" baseline="30000" dirty="0" smtClean="0"/>
              <a:t>th</a:t>
            </a:r>
            <a:r>
              <a:rPr lang="en-US" dirty="0" smtClean="0"/>
              <a:t> St. Columbia</a:t>
            </a:r>
          </a:p>
          <a:p>
            <a:pPr marL="457200" lvl="1" indent="0">
              <a:buNone/>
            </a:pPr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r>
              <a:rPr lang="en-US" dirty="0" smtClean="0"/>
              <a:t> St. NYU</a:t>
            </a:r>
          </a:p>
          <a:p>
            <a:pPr marL="457200" lvl="1" indent="0">
              <a:buNone/>
            </a:pPr>
            <a:r>
              <a:rPr lang="en-US" dirty="0" smtClean="0"/>
              <a:t>68</a:t>
            </a:r>
            <a:r>
              <a:rPr lang="en-US" baseline="30000" dirty="0" smtClean="0"/>
              <a:t>th</a:t>
            </a:r>
            <a:r>
              <a:rPr lang="en-US" dirty="0" smtClean="0"/>
              <a:t> St - Hunter</a:t>
            </a:r>
          </a:p>
          <a:p>
            <a:pPr marL="457200" lvl="1" indent="0">
              <a:buNone/>
            </a:pPr>
            <a:r>
              <a:rPr lang="en-US" dirty="0" smtClean="0"/>
              <a:t>Astor Pl.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7934050" y="1685763"/>
            <a:ext cx="0" cy="4223765"/>
          </a:xfrm>
          <a:prstGeom prst="line">
            <a:avLst/>
          </a:prstGeom>
          <a:ln w="25400">
            <a:solidFill>
              <a:srgbClr val="DF9C2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8283603" y="1985407"/>
            <a:ext cx="3275640" cy="39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86</a:t>
            </a:r>
            <a:r>
              <a:rPr lang="en-US" baseline="30000" dirty="0" smtClean="0"/>
              <a:t>th</a:t>
            </a:r>
            <a:r>
              <a:rPr lang="en-US" dirty="0" smtClean="0"/>
              <a:t> St.</a:t>
            </a:r>
          </a:p>
          <a:p>
            <a:pPr marL="457200" lvl="1" indent="0">
              <a:buNone/>
            </a:pPr>
            <a:r>
              <a:rPr lang="en-US" dirty="0" smtClean="0"/>
              <a:t>Franklin St.</a:t>
            </a:r>
          </a:p>
          <a:p>
            <a:pPr marL="457200" lvl="1" indent="0">
              <a:buNone/>
            </a:pPr>
            <a:r>
              <a:rPr lang="en-US" dirty="0" smtClean="0"/>
              <a:t>Chambers St.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34114" y="1408667"/>
            <a:ext cx="3273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DF9C20"/>
                </a:solidFill>
              </a:rPr>
              <a:t>Awareness</a:t>
            </a:r>
            <a:endParaRPr lang="en-US" sz="2800" dirty="0">
              <a:solidFill>
                <a:srgbClr val="DF9C2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08858" y="1408667"/>
            <a:ext cx="3273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DF9C20"/>
                </a:solidFill>
              </a:rPr>
              <a:t>Participation</a:t>
            </a:r>
            <a:endParaRPr lang="en-US" sz="2800" dirty="0">
              <a:solidFill>
                <a:srgbClr val="DF9C2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83603" y="1408667"/>
            <a:ext cx="3273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DF9C20"/>
                </a:solidFill>
              </a:rPr>
              <a:t>Fundraising</a:t>
            </a:r>
            <a:endParaRPr lang="en-US" sz="2800" dirty="0">
              <a:solidFill>
                <a:srgbClr val="DF9C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55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518" y="1825625"/>
            <a:ext cx="10726964" cy="4351338"/>
          </a:xfrm>
        </p:spPr>
        <p:txBody>
          <a:bodyPr/>
          <a:lstStyle/>
          <a:p>
            <a:r>
              <a:rPr lang="en-US" dirty="0"/>
              <a:t>Develop marketing plan based on size of </a:t>
            </a:r>
            <a:r>
              <a:rPr lang="en-US" dirty="0" smtClean="0"/>
              <a:t>teams, budget, </a:t>
            </a:r>
            <a:r>
              <a:rPr lang="en-US" dirty="0"/>
              <a:t>and </a:t>
            </a:r>
            <a:r>
              <a:rPr lang="en-US" dirty="0" err="1" smtClean="0"/>
              <a:t>heatmaps</a:t>
            </a:r>
            <a:endParaRPr lang="en-US" dirty="0" smtClean="0"/>
          </a:p>
          <a:p>
            <a:r>
              <a:rPr lang="en-US" dirty="0" smtClean="0"/>
              <a:t>Increase size of data to broaden time series</a:t>
            </a:r>
          </a:p>
          <a:p>
            <a:r>
              <a:rPr lang="en-US" dirty="0" smtClean="0"/>
              <a:t>Consider looking at demographic data to increase diversity sampling</a:t>
            </a:r>
          </a:p>
          <a:p>
            <a:r>
              <a:rPr lang="en-US" dirty="0" smtClean="0"/>
              <a:t>Incorporate psychology modeling to maximize outcomes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9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– Q&amp;A</a:t>
            </a:r>
            <a:endParaRPr lang="en-US" dirty="0"/>
          </a:p>
        </p:txBody>
      </p:sp>
      <p:pic>
        <p:nvPicPr>
          <p:cNvPr id="17410" name="Picture 2" descr="Image result for github octocat transpar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618" y="2318964"/>
            <a:ext cx="2670764" cy="222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22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27125" y="3791020"/>
            <a:ext cx="7167583" cy="1175764"/>
          </a:xfrm>
          <a:prstGeom prst="rect">
            <a:avLst/>
          </a:prstGeom>
          <a:solidFill>
            <a:srgbClr val="DF9C2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awareness and reach</a:t>
            </a:r>
          </a:p>
          <a:p>
            <a:r>
              <a:rPr lang="en-US" dirty="0" smtClean="0"/>
              <a:t>Get attendees for Gala</a:t>
            </a:r>
          </a:p>
          <a:p>
            <a:r>
              <a:rPr lang="en-US" dirty="0" smtClean="0"/>
              <a:t>Reach out to potential contributors</a:t>
            </a:r>
          </a:p>
          <a:p>
            <a:endParaRPr lang="en-US" dirty="0"/>
          </a:p>
          <a:p>
            <a:r>
              <a:rPr lang="en-US" b="1" dirty="0" smtClean="0"/>
              <a:t>ACTION:</a:t>
            </a:r>
          </a:p>
          <a:p>
            <a:pPr marL="457200" lvl="1" indent="0">
              <a:buNone/>
            </a:pPr>
            <a:r>
              <a:rPr lang="en-US" b="1" dirty="0" smtClean="0"/>
              <a:t>Collect email addresses from relevant populations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9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our Target Stations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114" y="1878313"/>
            <a:ext cx="3275640" cy="395576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Heavily trafficked Stations</a:t>
            </a:r>
          </a:p>
          <a:p>
            <a:pPr marL="457200" lvl="1" indent="0">
              <a:buNone/>
            </a:pPr>
            <a:r>
              <a:rPr lang="en-US" dirty="0"/>
              <a:t>Goal: Maximize </a:t>
            </a:r>
            <a:r>
              <a:rPr lang="en-US" dirty="0" smtClean="0"/>
              <a:t>Awareness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959306" y="1685763"/>
            <a:ext cx="0" cy="4223765"/>
          </a:xfrm>
          <a:prstGeom prst="line">
            <a:avLst/>
          </a:prstGeom>
          <a:ln w="25400">
            <a:solidFill>
              <a:srgbClr val="DF9C2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4308858" y="1878313"/>
            <a:ext cx="3275640" cy="39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Stations </a:t>
            </a:r>
            <a:r>
              <a:rPr lang="en-US" dirty="0"/>
              <a:t>close to target </a:t>
            </a:r>
            <a:r>
              <a:rPr lang="en-US" dirty="0" smtClean="0"/>
              <a:t>institutions</a:t>
            </a:r>
          </a:p>
          <a:p>
            <a:pPr marL="457200" lvl="1" indent="0">
              <a:buNone/>
            </a:pPr>
            <a:r>
              <a:rPr lang="en-US" dirty="0"/>
              <a:t>Goal: Maximize Participation &amp; Promote </a:t>
            </a:r>
            <a:r>
              <a:rPr lang="en-US" dirty="0" smtClean="0"/>
              <a:t>Outreach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7934050" y="1685763"/>
            <a:ext cx="0" cy="4223765"/>
          </a:xfrm>
          <a:prstGeom prst="line">
            <a:avLst/>
          </a:prstGeom>
          <a:ln w="25400">
            <a:solidFill>
              <a:srgbClr val="DF9C2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8283603" y="1878313"/>
            <a:ext cx="3275640" cy="39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Stations </a:t>
            </a:r>
            <a:r>
              <a:rPr lang="en-US" dirty="0"/>
              <a:t>in wealthy </a:t>
            </a:r>
            <a:r>
              <a:rPr lang="en-US" dirty="0" smtClean="0"/>
              <a:t>neighborhoods</a:t>
            </a:r>
          </a:p>
          <a:p>
            <a:pPr marL="457200" lvl="1" indent="0">
              <a:buNone/>
            </a:pPr>
            <a:r>
              <a:rPr lang="en-US" dirty="0"/>
              <a:t>Goal: Maximize Fundraising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34114" y="1408667"/>
            <a:ext cx="3273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DF9C20"/>
                </a:solidFill>
              </a:rPr>
              <a:t>Awareness</a:t>
            </a:r>
            <a:endParaRPr lang="en-US" sz="2800" dirty="0">
              <a:solidFill>
                <a:srgbClr val="DF9C2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08858" y="1408667"/>
            <a:ext cx="3273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DF9C20"/>
                </a:solidFill>
              </a:rPr>
              <a:t>Participation</a:t>
            </a:r>
            <a:endParaRPr lang="en-US" sz="2800" dirty="0">
              <a:solidFill>
                <a:srgbClr val="DF9C2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83603" y="1408667"/>
            <a:ext cx="3273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DF9C20"/>
                </a:solidFill>
              </a:rPr>
              <a:t>Fundraising</a:t>
            </a:r>
            <a:endParaRPr lang="en-US" sz="2800" dirty="0">
              <a:solidFill>
                <a:srgbClr val="DF9C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46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Leveraging Subway Data -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5987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Data Sources:</a:t>
            </a:r>
          </a:p>
          <a:p>
            <a:pPr lvl="1"/>
            <a:r>
              <a:rPr lang="en-US" dirty="0" smtClean="0"/>
              <a:t>MTA turnstile data (range used: 4 weeks starting 06/17/17)</a:t>
            </a:r>
          </a:p>
          <a:p>
            <a:pPr lvl="1"/>
            <a:r>
              <a:rPr lang="en-US" dirty="0" smtClean="0"/>
              <a:t>MTA subway station geolocation</a:t>
            </a:r>
          </a:p>
          <a:p>
            <a:pPr lvl="1"/>
            <a:r>
              <a:rPr lang="en-US" dirty="0" smtClean="0"/>
              <a:t>Census data</a:t>
            </a:r>
          </a:p>
          <a:p>
            <a:pPr lvl="1"/>
            <a:r>
              <a:rPr lang="en-US" dirty="0" smtClean="0"/>
              <a:t>NYC Open Data </a:t>
            </a:r>
            <a:r>
              <a:rPr lang="en-US" dirty="0" err="1" smtClean="0"/>
              <a:t>Zipcode</a:t>
            </a:r>
            <a:r>
              <a:rPr lang="en-US" dirty="0" smtClean="0"/>
              <a:t> Geolocation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62623" y="1825625"/>
            <a:ext cx="43598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FreightSans Pro Book" panose="02000606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 Tools:</a:t>
            </a:r>
          </a:p>
          <a:p>
            <a:pPr lvl="1"/>
            <a:r>
              <a:rPr lang="en-US" dirty="0" smtClean="0"/>
              <a:t>Python libraries</a:t>
            </a:r>
          </a:p>
          <a:p>
            <a:pPr lvl="1"/>
            <a:r>
              <a:rPr lang="en-US" dirty="0" err="1" smtClean="0"/>
              <a:t>Seaborn</a:t>
            </a:r>
            <a:endParaRPr lang="en-US" dirty="0" smtClean="0"/>
          </a:p>
          <a:p>
            <a:pPr lvl="1"/>
            <a:r>
              <a:rPr lang="en-US" dirty="0" smtClean="0"/>
              <a:t>Folium</a:t>
            </a:r>
          </a:p>
          <a:p>
            <a:pPr lvl="1"/>
            <a:r>
              <a:rPr lang="en-US" dirty="0" smtClean="0"/>
              <a:t>JS libraries</a:t>
            </a:r>
          </a:p>
          <a:p>
            <a:pPr lvl="1"/>
            <a:endParaRPr lang="en-US" dirty="0" smtClean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930350" y="1754659"/>
            <a:ext cx="0" cy="4646141"/>
          </a:xfrm>
          <a:prstGeom prst="line">
            <a:avLst/>
          </a:prstGeom>
          <a:ln w="25400">
            <a:solidFill>
              <a:srgbClr val="DF9C2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6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Trafficked Stations - Top 10 </a:t>
            </a:r>
            <a:endParaRPr lang="en-US" dirty="0"/>
          </a:p>
        </p:txBody>
      </p:sp>
      <p:pic>
        <p:nvPicPr>
          <p:cNvPr id="4098" name="Picture 2" descr="top 10 total flow 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"/>
          <a:stretch/>
        </p:blipFill>
        <p:spPr bwMode="auto">
          <a:xfrm>
            <a:off x="2364259" y="1478179"/>
            <a:ext cx="7660804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03748" y="6048044"/>
            <a:ext cx="338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Total Flow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63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Significant Variability</a:t>
            </a:r>
            <a:endParaRPr lang="en-US" dirty="0"/>
          </a:p>
        </p:txBody>
      </p:sp>
      <p:pic>
        <p:nvPicPr>
          <p:cNvPr id="1036" name="Picture 12" descr="by_week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88" y="1659254"/>
            <a:ext cx="4736935" cy="332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y ti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978" y="1659254"/>
            <a:ext cx="4736935" cy="332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92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Participation – 116</a:t>
            </a:r>
            <a:r>
              <a:rPr lang="en-US" baseline="30000" dirty="0" smtClean="0"/>
              <a:t>th</a:t>
            </a:r>
            <a:r>
              <a:rPr lang="en-US" dirty="0" smtClean="0"/>
              <a:t> St. </a:t>
            </a:r>
            <a:r>
              <a:rPr lang="en-US" dirty="0"/>
              <a:t>Case Study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02876" y="6048044"/>
            <a:ext cx="118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Hours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7808852" y="2967335"/>
            <a:ext cx="3076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Average People per hour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50" name="Picture 6" descr="columbia a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1297148"/>
            <a:ext cx="676275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94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Fundraising – 86</a:t>
            </a:r>
            <a:r>
              <a:rPr lang="en-US" baseline="30000" dirty="0" smtClean="0"/>
              <a:t>th</a:t>
            </a:r>
            <a:r>
              <a:rPr lang="en-US" dirty="0" smtClean="0"/>
              <a:t> St. Case Study</a:t>
            </a:r>
            <a:endParaRPr lang="en-US" dirty="0"/>
          </a:p>
        </p:txBody>
      </p:sp>
      <p:pic>
        <p:nvPicPr>
          <p:cNvPr id="10244" name="Picture 4" descr="86 o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182" y="1415071"/>
            <a:ext cx="3972398" cy="281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86 c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31" y="4229415"/>
            <a:ext cx="3470360" cy="246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86 c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782" y="4229414"/>
            <a:ext cx="3470360" cy="246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907257" y="4121012"/>
            <a:ext cx="118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Hours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5400000">
            <a:off x="6418860" y="2643497"/>
            <a:ext cx="2311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Average People per hour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56239" y="6606952"/>
            <a:ext cx="1186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Hours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8603610" y="5404884"/>
            <a:ext cx="17367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Average People per hour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03078" y="6606952"/>
            <a:ext cx="1186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Hours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4133671" y="5404884"/>
            <a:ext cx="17367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Average People per hour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8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42 o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101" y="1418562"/>
            <a:ext cx="3967479" cy="281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Awareness – 42</a:t>
            </a:r>
            <a:r>
              <a:rPr lang="en-US" baseline="30000" dirty="0" smtClean="0"/>
              <a:t>nd</a:t>
            </a:r>
            <a:r>
              <a:rPr lang="en-US" dirty="0" smtClean="0"/>
              <a:t> St. Case Study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07257" y="4121012"/>
            <a:ext cx="118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Hours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5400000">
            <a:off x="6418860" y="2643497"/>
            <a:ext cx="2311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Average People per hour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56239" y="6606952"/>
            <a:ext cx="1186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Hours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8603610" y="5404884"/>
            <a:ext cx="17367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Average People per hour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03078" y="6606952"/>
            <a:ext cx="1186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Hours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4133671" y="5404884"/>
            <a:ext cx="17367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Average People per hour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5368" name="Picture 8" descr="42 c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471" y="4226319"/>
            <a:ext cx="3474720" cy="246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42 c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422" y="4226319"/>
            <a:ext cx="3474720" cy="246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00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4588</TotalTime>
  <Words>274</Words>
  <Application>Microsoft Office PowerPoint</Application>
  <PresentationFormat>Widescreen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FreightSans Pro Book</vt:lpstr>
      <vt:lpstr>Office Theme</vt:lpstr>
      <vt:lpstr>1_Office Theme</vt:lpstr>
      <vt:lpstr>Women Yes Women Tech Gala – Fundraising - Awareness </vt:lpstr>
      <vt:lpstr>Objectives</vt:lpstr>
      <vt:lpstr>Defining our Target Stations</vt:lpstr>
      <vt:lpstr>Leveraging Subway Data - Process</vt:lpstr>
      <vt:lpstr>Most Trafficked Stations - Top 10 </vt:lpstr>
      <vt:lpstr>Significant Variability</vt:lpstr>
      <vt:lpstr>Maximizing Participation – 116th St. Case Study</vt:lpstr>
      <vt:lpstr>Maximizing Fundraising – 86th St. Case Study</vt:lpstr>
      <vt:lpstr>Maximizing Awareness – 42nd St. Case Study</vt:lpstr>
      <vt:lpstr>Overlapped Objectives</vt:lpstr>
      <vt:lpstr>Target Stations Recommended</vt:lpstr>
      <vt:lpstr>Next Steps…</vt:lpstr>
      <vt:lpstr>Thank You – 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Malik Salam</dc:creator>
  <cp:lastModifiedBy>Malik Salam</cp:lastModifiedBy>
  <cp:revision>47</cp:revision>
  <dcterms:created xsi:type="dcterms:W3CDTF">2018-01-10T17:44:43Z</dcterms:created>
  <dcterms:modified xsi:type="dcterms:W3CDTF">2018-01-14T22:10:28Z</dcterms:modified>
</cp:coreProperties>
</file>